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88" Type="http://schemas.openxmlformats.org/officeDocument/2006/relationships/slide" Target="slides/slide83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f05692423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f05692423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f056924237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f056924237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f056924237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f056924237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056924237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f05692423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056924237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056924237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056924237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f056924237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056924237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056924237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056924237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f056924237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056924237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f056924237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24b596b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24b596b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f056924237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f056924237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e8b24602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e8b24602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95701466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95701466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bbeeb69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bbeeb69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9bbeeb69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9bbeeb69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9dfd6723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9dfd6723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9dfd6723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9dfd6723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9e2bcd79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9e2bcd79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9e30674e3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9e30674e3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9e30674e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9e30674e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9e30674e3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9e30674e3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f056924237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f05692423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a01b6530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a01b6530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a65375c6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a65375c6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63c9199c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63c9199c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3c9199c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63c9199c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a65375c66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a65375c66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d608f91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d608f91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ad608f91f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ad608f91f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ad608f91f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ad608f91f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ad608f91f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ad608f91f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ad608f91f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ad608f91f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f056924237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f056924237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ad947990b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ad947990b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ad947990b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ad947990b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ad947990b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ad947990b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ad947990b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ad947990b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ad947990b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ad947990b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ad947990b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ad947990b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ad947990b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ad947990b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ad947990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ad947990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ad947990b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ad947990b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65a8af89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65a8af89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f05692423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f05692423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65a8af8b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65a8af8b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65a8af8b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65a8af8b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65a8af8be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65a8af8be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65a8af8be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65a8af8be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65a8af8be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65a8af8be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65a8af8be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65a8af8be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65a8af8be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65a8af8be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65a8af8be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65a8af8be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65a8af8be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65a8af8be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65a8af8be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65a8af8be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f056924237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f05692423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Replot at the same scale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65a8af8be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65a8af8be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65a8af8be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65a8af8be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b4e4d1b6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b4e4d1b6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b4e4d1b6e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b4e4d1b6e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b4e4d1b6e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b4e4d1b6e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b4e4d1b6e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b4e4d1b6e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b4e4d1b6e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b4e4d1b6e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b4e4d1b6e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b4e4d1b6e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b4e4d1b6e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2b4e4d1b6e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b4e4d1b6e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b4e4d1b6e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056924237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056924237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b4e4d1b6e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b4e4d1b6e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686190b0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686190b0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686190b0d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2686190b0d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686190b0d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686190b0d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686190b0d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686190b0d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b8f63f25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b8f63f25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b8f63f25b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b8f63f25b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b8f63f25b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b8f63f25b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b8f63f25b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b8f63f25b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b8f63f25b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b8f63f25b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056924237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056924237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692c9bb3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692c9bb3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726920b94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726920b94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b8f63f25b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b8f63f25b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b8f63f25b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b8f63f25b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b8f63f25b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2b8f63f25b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bd0fdf10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bd0fdf10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469f28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469f28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6f232fda5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6f232fda5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056924237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056924237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Relationship Id="rId7" Type="http://schemas.openxmlformats.org/officeDocument/2006/relationships/image" Target="../media/image27.png"/><Relationship Id="rId8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10.png"/><Relationship Id="rId7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Relationship Id="rId4" Type="http://schemas.openxmlformats.org/officeDocument/2006/relationships/image" Target="../media/image56.png"/><Relationship Id="rId5" Type="http://schemas.openxmlformats.org/officeDocument/2006/relationships/image" Target="../media/image38.png"/><Relationship Id="rId6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Relationship Id="rId4" Type="http://schemas.openxmlformats.org/officeDocument/2006/relationships/image" Target="../media/image4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0.png"/><Relationship Id="rId4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3.png"/><Relationship Id="rId4" Type="http://schemas.openxmlformats.org/officeDocument/2006/relationships/image" Target="../media/image58.png"/><Relationship Id="rId5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11" Type="http://schemas.openxmlformats.org/officeDocument/2006/relationships/image" Target="../media/image68.png"/><Relationship Id="rId10" Type="http://schemas.openxmlformats.org/officeDocument/2006/relationships/image" Target="../media/image71.png"/><Relationship Id="rId9" Type="http://schemas.openxmlformats.org/officeDocument/2006/relationships/image" Target="../media/image70.png"/><Relationship Id="rId5" Type="http://schemas.openxmlformats.org/officeDocument/2006/relationships/image" Target="../media/image63.png"/><Relationship Id="rId6" Type="http://schemas.openxmlformats.org/officeDocument/2006/relationships/image" Target="../media/image59.png"/><Relationship Id="rId7" Type="http://schemas.openxmlformats.org/officeDocument/2006/relationships/image" Target="../media/image66.png"/><Relationship Id="rId8" Type="http://schemas.openxmlformats.org/officeDocument/2006/relationships/image" Target="../media/image7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3.png"/><Relationship Id="rId4" Type="http://schemas.openxmlformats.org/officeDocument/2006/relationships/image" Target="../media/image67.png"/><Relationship Id="rId11" Type="http://schemas.openxmlformats.org/officeDocument/2006/relationships/image" Target="../media/image82.png"/><Relationship Id="rId10" Type="http://schemas.openxmlformats.org/officeDocument/2006/relationships/image" Target="../media/image79.png"/><Relationship Id="rId9" Type="http://schemas.openxmlformats.org/officeDocument/2006/relationships/image" Target="../media/image84.png"/><Relationship Id="rId5" Type="http://schemas.openxmlformats.org/officeDocument/2006/relationships/image" Target="../media/image75.png"/><Relationship Id="rId6" Type="http://schemas.openxmlformats.org/officeDocument/2006/relationships/image" Target="../media/image85.png"/><Relationship Id="rId7" Type="http://schemas.openxmlformats.org/officeDocument/2006/relationships/image" Target="../media/image76.png"/><Relationship Id="rId8" Type="http://schemas.openxmlformats.org/officeDocument/2006/relationships/image" Target="../media/image8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0.png"/><Relationship Id="rId4" Type="http://schemas.openxmlformats.org/officeDocument/2006/relationships/image" Target="../media/image7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80.png"/><Relationship Id="rId4" Type="http://schemas.openxmlformats.org/officeDocument/2006/relationships/image" Target="../media/image8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8.png"/><Relationship Id="rId4" Type="http://schemas.openxmlformats.org/officeDocument/2006/relationships/image" Target="../media/image9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8.png"/><Relationship Id="rId4" Type="http://schemas.openxmlformats.org/officeDocument/2006/relationships/image" Target="../media/image9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92.png"/><Relationship Id="rId4" Type="http://schemas.openxmlformats.org/officeDocument/2006/relationships/image" Target="../media/image8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92.png"/><Relationship Id="rId4" Type="http://schemas.openxmlformats.org/officeDocument/2006/relationships/image" Target="../media/image9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95.png"/><Relationship Id="rId4" Type="http://schemas.openxmlformats.org/officeDocument/2006/relationships/image" Target="../media/image89.png"/><Relationship Id="rId5" Type="http://schemas.openxmlformats.org/officeDocument/2006/relationships/image" Target="../media/image91.png"/><Relationship Id="rId6" Type="http://schemas.openxmlformats.org/officeDocument/2006/relationships/image" Target="../media/image9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2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80.png"/><Relationship Id="rId4" Type="http://schemas.openxmlformats.org/officeDocument/2006/relationships/image" Target="../media/image7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78.png"/><Relationship Id="rId4" Type="http://schemas.openxmlformats.org/officeDocument/2006/relationships/image" Target="../media/image9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92.png"/><Relationship Id="rId4" Type="http://schemas.openxmlformats.org/officeDocument/2006/relationships/image" Target="../media/image8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80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8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9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8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8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9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88.png"/><Relationship Id="rId4" Type="http://schemas.openxmlformats.org/officeDocument/2006/relationships/image" Target="../media/image102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02.png"/><Relationship Id="rId4" Type="http://schemas.openxmlformats.org/officeDocument/2006/relationships/image" Target="../media/image99.png"/><Relationship Id="rId5" Type="http://schemas.openxmlformats.org/officeDocument/2006/relationships/image" Target="../media/image98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99.png"/><Relationship Id="rId4" Type="http://schemas.openxmlformats.org/officeDocument/2006/relationships/image" Target="../media/image97.png"/><Relationship Id="rId5" Type="http://schemas.openxmlformats.org/officeDocument/2006/relationships/image" Target="../media/image100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0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01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11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09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13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07.png"/><Relationship Id="rId4" Type="http://schemas.openxmlformats.org/officeDocument/2006/relationships/image" Target="../media/image104.png"/><Relationship Id="rId5" Type="http://schemas.openxmlformats.org/officeDocument/2006/relationships/image" Target="../media/image110.png"/><Relationship Id="rId6" Type="http://schemas.openxmlformats.org/officeDocument/2006/relationships/image" Target="../media/image112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14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05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08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12.png"/><Relationship Id="rId4" Type="http://schemas.openxmlformats.org/officeDocument/2006/relationships/image" Target="../media/image117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16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15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21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8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07.png"/><Relationship Id="rId4" Type="http://schemas.openxmlformats.org/officeDocument/2006/relationships/image" Target="../media/image104.png"/><Relationship Id="rId5" Type="http://schemas.openxmlformats.org/officeDocument/2006/relationships/image" Target="../media/image110.png"/><Relationship Id="rId6" Type="http://schemas.openxmlformats.org/officeDocument/2006/relationships/image" Target="../media/image112.png"/><Relationship Id="rId7" Type="http://schemas.openxmlformats.org/officeDocument/2006/relationships/image" Target="../media/image116.png"/><Relationship Id="rId8" Type="http://schemas.openxmlformats.org/officeDocument/2006/relationships/image" Target="../media/image117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16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20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18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22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25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23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750300" y="194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Old Normalization</a:t>
            </a:r>
            <a:endParaRPr sz="5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12104" l="8417" r="8401" t="11623"/>
          <a:stretch/>
        </p:blipFill>
        <p:spPr>
          <a:xfrm>
            <a:off x="3534879" y="0"/>
            <a:ext cx="56091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 rotWithShape="1">
          <a:blip r:embed="rId3">
            <a:alphaModFix/>
          </a:blip>
          <a:srcRect b="11934" l="8415" r="7761" t="11466"/>
          <a:stretch/>
        </p:blipFill>
        <p:spPr>
          <a:xfrm>
            <a:off x="3515275" y="0"/>
            <a:ext cx="56287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 rotWithShape="1">
          <a:blip r:embed="rId3">
            <a:alphaModFix/>
          </a:blip>
          <a:srcRect b="11300" l="7936" r="9048" t="11300"/>
          <a:stretch/>
        </p:blipFill>
        <p:spPr>
          <a:xfrm>
            <a:off x="3627000" y="0"/>
            <a:ext cx="551700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11785" l="8256" r="8089" t="11785"/>
          <a:stretch/>
        </p:blipFill>
        <p:spPr>
          <a:xfrm>
            <a:off x="3514211" y="0"/>
            <a:ext cx="56297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250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/>
          </a:blip>
          <a:srcRect b="11942" l="8575" r="8250" t="11942"/>
          <a:stretch/>
        </p:blipFill>
        <p:spPr>
          <a:xfrm>
            <a:off x="3523027" y="0"/>
            <a:ext cx="56209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27225" y="1929025"/>
            <a:ext cx="299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500 KB, 90% Centile, 20 by 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b="11786" l="8609" r="7553" t="11479"/>
          <a:stretch/>
        </p:blipFill>
        <p:spPr>
          <a:xfrm>
            <a:off x="3524625" y="0"/>
            <a:ext cx="56193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236975" y="1727025"/>
            <a:ext cx="3472200" cy="17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MB, 90% Centile, 10 by 10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 rotWithShape="1">
          <a:blip r:embed="rId3">
            <a:alphaModFix/>
          </a:blip>
          <a:srcRect b="12383" l="8611" r="8907" t="11784"/>
          <a:stretch/>
        </p:blipFill>
        <p:spPr>
          <a:xfrm>
            <a:off x="3549667" y="0"/>
            <a:ext cx="55943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03950" y="2045575"/>
            <a:ext cx="402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Set (Horse), 90% Centile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 rotWithShape="1">
          <a:blip r:embed="rId3">
            <a:alphaModFix/>
          </a:blip>
          <a:srcRect b="11065" l="9882" r="8311" t="11606"/>
          <a:stretch/>
        </p:blipFill>
        <p:spPr>
          <a:xfrm>
            <a:off x="5306650" y="0"/>
            <a:ext cx="3837348" cy="362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9"/>
          <p:cNvPicPr preferRelativeResize="0"/>
          <p:nvPr/>
        </p:nvPicPr>
        <p:blipFill rotWithShape="1">
          <a:blip r:embed="rId4">
            <a:alphaModFix/>
          </a:blip>
          <a:srcRect b="62071" l="9233" r="7133" t="23932"/>
          <a:stretch/>
        </p:blipFill>
        <p:spPr>
          <a:xfrm>
            <a:off x="5267825" y="3627275"/>
            <a:ext cx="3876173" cy="64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 rotWithShape="1">
          <a:blip r:embed="rId5">
            <a:alphaModFix/>
          </a:blip>
          <a:srcRect b="62657" l="10848" r="8675" t="24722"/>
          <a:stretch/>
        </p:blipFill>
        <p:spPr>
          <a:xfrm>
            <a:off x="5306650" y="4393800"/>
            <a:ext cx="3744773" cy="60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1225" y="697900"/>
            <a:ext cx="4692774" cy="35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97900"/>
            <a:ext cx="4532691" cy="339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9159" y="-1"/>
            <a:ext cx="3085141" cy="23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1862" y="2853112"/>
            <a:ext cx="3059725" cy="2294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" y="0"/>
            <a:ext cx="2999118" cy="224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908075"/>
            <a:ext cx="2999150" cy="224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4300" y="2843576"/>
            <a:ext cx="3085150" cy="23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51700" y="162125"/>
            <a:ext cx="3085150" cy="23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1148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675" y="3048000"/>
            <a:ext cx="291465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48000"/>
            <a:ext cx="291465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9350" y="3048000"/>
            <a:ext cx="291465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77977" y="152400"/>
            <a:ext cx="4114800" cy="2743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8975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15600"/>
            <a:ext cx="4149750" cy="311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6850" y="1346200"/>
            <a:ext cx="3248124" cy="29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0350"/>
            <a:ext cx="3478800" cy="243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900" y="0"/>
            <a:ext cx="3323101" cy="23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0900" y="2651175"/>
            <a:ext cx="3323101" cy="249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478800" cy="243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35"/>
          <p:cNvPicPr preferRelativeResize="0"/>
          <p:nvPr/>
        </p:nvPicPr>
        <p:blipFill rotWithShape="1">
          <a:blip r:embed="rId3">
            <a:alphaModFix/>
          </a:blip>
          <a:srcRect b="0" l="0" r="37311" t="0"/>
          <a:stretch/>
        </p:blipFill>
        <p:spPr>
          <a:xfrm>
            <a:off x="2000250" y="0"/>
            <a:ext cx="32243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5700"/>
            <a:ext cx="4150325" cy="31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25" y="885700"/>
            <a:ext cx="4218475" cy="316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7"/>
          <p:cNvSpPr txBox="1"/>
          <p:nvPr/>
        </p:nvSpPr>
        <p:spPr>
          <a:xfrm>
            <a:off x="1890925" y="178000"/>
            <a:ext cx="614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Observed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5" name="Google Shape;225;p37"/>
          <p:cNvSpPr txBox="1"/>
          <p:nvPr/>
        </p:nvSpPr>
        <p:spPr>
          <a:xfrm>
            <a:off x="5415400" y="178000"/>
            <a:ext cx="614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Observed + OE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0"/>
          <p:cNvPicPr preferRelativeResize="0"/>
          <p:nvPr/>
        </p:nvPicPr>
        <p:blipFill rotWithShape="1">
          <a:blip r:embed="rId4">
            <a:alphaModFix/>
          </a:blip>
          <a:srcRect b="0" l="0" r="68974" t="0"/>
          <a:stretch/>
        </p:blipFill>
        <p:spPr>
          <a:xfrm>
            <a:off x="799125" y="-29500"/>
            <a:ext cx="15957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0"/>
          <p:cNvSpPr txBox="1"/>
          <p:nvPr/>
        </p:nvSpPr>
        <p:spPr>
          <a:xfrm>
            <a:off x="250525" y="88450"/>
            <a:ext cx="424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Just observed saliency map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9" name="Google Shape;249;p40"/>
          <p:cNvSpPr txBox="1"/>
          <p:nvPr/>
        </p:nvSpPr>
        <p:spPr>
          <a:xfrm>
            <a:off x="1780900" y="4652050"/>
            <a:ext cx="424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Observed and OE </a:t>
            </a:r>
            <a:r>
              <a:rPr lang="en">
                <a:solidFill>
                  <a:schemeClr val="dk2"/>
                </a:solidFill>
              </a:rPr>
              <a:t>saliency map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125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1"/>
          <p:cNvPicPr preferRelativeResize="0"/>
          <p:nvPr/>
        </p:nvPicPr>
        <p:blipFill rotWithShape="1">
          <a:blip r:embed="rId4">
            <a:alphaModFix/>
          </a:blip>
          <a:srcRect b="0" l="0" r="17191" t="0"/>
          <a:stretch/>
        </p:blipFill>
        <p:spPr>
          <a:xfrm>
            <a:off x="1039025" y="0"/>
            <a:ext cx="42592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1"/>
          <p:cNvPicPr preferRelativeResize="0"/>
          <p:nvPr/>
        </p:nvPicPr>
        <p:blipFill rotWithShape="1">
          <a:blip r:embed="rId5">
            <a:alphaModFix/>
          </a:blip>
          <a:srcRect b="0" l="0" r="68974" t="0"/>
          <a:stretch/>
        </p:blipFill>
        <p:spPr>
          <a:xfrm>
            <a:off x="0" y="0"/>
            <a:ext cx="15957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750300" y="194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New Normalization</a:t>
            </a:r>
            <a:endParaRPr sz="5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3"/>
          <p:cNvPicPr preferRelativeResize="0"/>
          <p:nvPr/>
        </p:nvPicPr>
        <p:blipFill rotWithShape="1">
          <a:blip r:embed="rId3">
            <a:alphaModFix/>
          </a:blip>
          <a:srcRect b="9745" l="11032" r="9025" t="11601"/>
          <a:stretch/>
        </p:blipFill>
        <p:spPr>
          <a:xfrm>
            <a:off x="2238939" y="0"/>
            <a:ext cx="522766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44"/>
          <p:cNvPicPr preferRelativeResize="0"/>
          <p:nvPr/>
        </p:nvPicPr>
        <p:blipFill rotWithShape="1">
          <a:blip r:embed="rId3">
            <a:alphaModFix/>
          </a:blip>
          <a:srcRect b="10032" l="11917" r="9155" t="11407"/>
          <a:stretch/>
        </p:blipFill>
        <p:spPr>
          <a:xfrm>
            <a:off x="2394995" y="0"/>
            <a:ext cx="516730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45"/>
          <p:cNvPicPr preferRelativeResize="0"/>
          <p:nvPr/>
        </p:nvPicPr>
        <p:blipFill rotWithShape="1">
          <a:blip r:embed="rId3">
            <a:alphaModFix/>
          </a:blip>
          <a:srcRect b="9863" l="11190" r="9159" t="11483"/>
          <a:stretch/>
        </p:blipFill>
        <p:spPr>
          <a:xfrm>
            <a:off x="2094099" y="0"/>
            <a:ext cx="52087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46"/>
          <p:cNvPicPr preferRelativeResize="0"/>
          <p:nvPr/>
        </p:nvPicPr>
        <p:blipFill rotWithShape="1">
          <a:blip r:embed="rId3">
            <a:alphaModFix/>
          </a:blip>
          <a:srcRect b="9315" l="11749" r="10028" t="11601"/>
          <a:stretch/>
        </p:blipFill>
        <p:spPr>
          <a:xfrm>
            <a:off x="2028200" y="0"/>
            <a:ext cx="508758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Interchromosomal</a:t>
            </a:r>
            <a:endParaRPr/>
          </a:p>
        </p:txBody>
      </p:sp>
      <p:sp>
        <p:nvSpPr>
          <p:cNvPr id="299" name="Google Shape;299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5981"/>
            <a:ext cx="9144000" cy="2251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 to 100 MB</a:t>
            </a:r>
            <a:endParaRPr/>
          </a:p>
        </p:txBody>
      </p:sp>
      <p:sp>
        <p:nvSpPr>
          <p:cNvPr id="306" name="Google Shape;306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150" y="580063"/>
            <a:ext cx="6983694" cy="45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4850" y="3517759"/>
            <a:ext cx="2489174" cy="1625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7437" y="3492520"/>
            <a:ext cx="2489101" cy="1625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467238"/>
            <a:ext cx="2566501" cy="1676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4850" y="1758901"/>
            <a:ext cx="2489112" cy="16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7441" y="1780999"/>
            <a:ext cx="2489109" cy="16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1755712"/>
            <a:ext cx="2566499" cy="1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2489184" cy="162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27412" y="-12"/>
            <a:ext cx="2489174" cy="1625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54825" y="0"/>
            <a:ext cx="2489174" cy="1625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 to 1 MB</a:t>
            </a:r>
            <a:endParaRPr/>
          </a:p>
        </p:txBody>
      </p:sp>
      <p:sp>
        <p:nvSpPr>
          <p:cNvPr id="326" name="Google Shape;326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0150" y="580063"/>
            <a:ext cx="6983694" cy="45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4850" y="3517759"/>
            <a:ext cx="2489174" cy="1625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7437" y="3492520"/>
            <a:ext cx="2489101" cy="1625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3467238"/>
            <a:ext cx="2566501" cy="1676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54850" y="1758901"/>
            <a:ext cx="2489112" cy="16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5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27441" y="1780999"/>
            <a:ext cx="2489109" cy="16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5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0" y="1755712"/>
            <a:ext cx="2566499" cy="1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0" y="0"/>
            <a:ext cx="2489184" cy="162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327412" y="-12"/>
            <a:ext cx="2489174" cy="1625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54825" y="0"/>
            <a:ext cx="2489174" cy="1625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625" y="2665025"/>
            <a:ext cx="3652326" cy="24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288" y="210650"/>
            <a:ext cx="3564975" cy="23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525" y="2708600"/>
            <a:ext cx="3652350" cy="24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9171" y="210650"/>
            <a:ext cx="3541703" cy="23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379</a:t>
            </a:r>
            <a:endParaRPr/>
          </a:p>
        </p:txBody>
      </p:sp>
      <p:sp>
        <p:nvSpPr>
          <p:cNvPr id="346" name="Google Shape;346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Gaussian Kernel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Upsampled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53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0.00992198 0.00542266 0.02033059 0.02416419 0.10392095 0.10971395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0.16390683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0.28802025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0.27459872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53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0.0219219  0.01642221 0.03813212 0.03382144 0.06846677 0.07699791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0.11998648 0.21389993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0.41035125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54"/>
          <p:cNvPicPr preferRelativeResize="0"/>
          <p:nvPr/>
        </p:nvPicPr>
        <p:blipFill rotWithShape="1">
          <a:blip r:embed="rId4">
            <a:alphaModFix/>
          </a:blip>
          <a:srcRect b="0" l="2390" r="2390" t="0"/>
          <a:stretch/>
        </p:blipFill>
        <p:spPr>
          <a:xfrm>
            <a:off x="4572000" y="0"/>
            <a:ext cx="11804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4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[0.00992198 0.00542266 0.02033059 0.02416419 0.10392095 0.10971395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0.16390683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0.28802025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0.27459872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54"/>
          <p:cNvSpPr txBox="1"/>
          <p:nvPr/>
        </p:nvSpPr>
        <p:spPr>
          <a:xfrm>
            <a:off x="6394875" y="575650"/>
            <a:ext cx="23970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Upsampled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0.00090837 0.00036081 0.00141406 0.00268795 0.01584844 0.10466368 0.2586081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0.5057071 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0.10980161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380</a:t>
            </a:r>
            <a:endParaRPr/>
          </a:p>
        </p:txBody>
      </p:sp>
      <p:sp>
        <p:nvSpPr>
          <p:cNvPr id="368" name="Google Shape;368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Gaussian Kernel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Upsampled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6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0.05915337 0.02650597 0.05634913 0.05933205 0.03846229 0.04185342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0.0234025  0.34043628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0.35450494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6" name="Google Shape;376;p56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0.01832821 0.00802022 0.01869492 0.01675574 0.01066515 0.01729613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0.01467696 0.3094877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0.58607495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57"/>
          <p:cNvPicPr preferRelativeResize="0"/>
          <p:nvPr/>
        </p:nvPicPr>
        <p:blipFill rotWithShape="1">
          <a:blip r:embed="rId4">
            <a:alphaModFix/>
          </a:blip>
          <a:srcRect b="0" l="2390" r="2390" t="0"/>
          <a:stretch/>
        </p:blipFill>
        <p:spPr>
          <a:xfrm>
            <a:off x="4572000" y="0"/>
            <a:ext cx="11804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7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0.05915337 0.02650597 0.05634913 0.05933205 0.03846229 0.04185342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0.0234025  0.34043628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0.35450494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4" name="Google Shape;384;p57"/>
          <p:cNvSpPr txBox="1"/>
          <p:nvPr/>
        </p:nvSpPr>
        <p:spPr>
          <a:xfrm>
            <a:off x="6394875" y="575650"/>
            <a:ext cx="22923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(Upsampled):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0.05008424 0.02578372 0.04805941 0.04607753 0.03235223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0.03112645 0.02143105 0.284712 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0.46037334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381</a:t>
            </a:r>
            <a:endParaRPr/>
          </a:p>
        </p:txBody>
      </p:sp>
      <p:sp>
        <p:nvSpPr>
          <p:cNvPr id="390" name="Google Shape;390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Gaussian Kernel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Upsampled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9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0.3508909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0.28881523 0.06432723 0.02675383 0.07532287 0.03130301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0.05513702 0.05848685 0.04896298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8" name="Google Shape;398;p59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0.3546379 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0.31509238 0.08887842 0.02689872 0.04750459 0.01973085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0.03509964 0.0436587  0.06849886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60"/>
          <p:cNvPicPr preferRelativeResize="0"/>
          <p:nvPr/>
        </p:nvPicPr>
        <p:blipFill rotWithShape="1">
          <a:blip r:embed="rId4">
            <a:alphaModFix/>
          </a:blip>
          <a:srcRect b="0" l="2390" r="2390" t="0"/>
          <a:stretch/>
        </p:blipFill>
        <p:spPr>
          <a:xfrm>
            <a:off x="4572000" y="0"/>
            <a:ext cx="11804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60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0.3508909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0.28881523 0.06432723 0.02675383 0.07532287 0.03130301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0.05513702 0.05848685 0.04896298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6" name="Google Shape;406;p60"/>
          <p:cNvSpPr txBox="1"/>
          <p:nvPr/>
        </p:nvSpPr>
        <p:spPr>
          <a:xfrm>
            <a:off x="6394875" y="575650"/>
            <a:ext cx="23670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(Upsampled):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0.2612917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0.26784953 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0.13354193 0.07231256 0.06678287    0.04506663 0.05698103 0.03378748 0.06238629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3" name="Google Shape;41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2571755"/>
            <a:ext cx="3429000" cy="2571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71744"/>
            <a:ext cx="3429000" cy="2571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3429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5000" y="0"/>
            <a:ext cx="3429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50" cy="2571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925" y="0"/>
            <a:ext cx="3857612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09900" y="2571750"/>
            <a:ext cx="38576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2571750"/>
            <a:ext cx="385763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Gaussian Blurred Model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63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0.0061934  0.00075177 0.00020514 0.00018754 0.00644613 0.01627019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0.14433208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0.6525787 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0.17303497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9" name="Google Shape;429;p63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0.0118753  0.00103245 0.00046707 0.00038924 0.00540983 0.01920066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0.1517731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0.5267776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0.28307468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4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0.04559869 0.0194242  0.01090382 0.04654374 0.03302436 0.00520149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0.01009149 0.10851044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0.72070175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7" name="Google Shape;437;p64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0.00864105 0.00305848 0.00231518 0.01264987 0.01069247 0.0017465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0.00358775 0.11650005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0.84080863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11804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65"/>
          <p:cNvSpPr txBox="1"/>
          <p:nvPr/>
        </p:nvSpPr>
        <p:spPr>
          <a:xfrm>
            <a:off x="167462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(Original):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0.14123444 0.01526175 0.00218951 0.00022794 0.00175605 0.01115005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0.08733298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0.48573127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0.25511608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5" name="Google Shape;445;p65"/>
          <p:cNvSpPr txBox="1"/>
          <p:nvPr/>
        </p:nvSpPr>
        <p:spPr>
          <a:xfrm>
            <a:off x="6394875" y="575650"/>
            <a:ext cx="2093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 (Blurred):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0.06766594 0.00848831 0.00331058 0.00075799 0.003575   0.01648585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0.09893584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0.40940467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0.3913759 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Cleared Diagonal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67"/>
          <p:cNvSpPr txBox="1"/>
          <p:nvPr/>
        </p:nvSpPr>
        <p:spPr>
          <a:xfrm>
            <a:off x="1674625" y="575650"/>
            <a:ext cx="2975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0.00001355 0.00000892 0.00000436 0.00000493 0.00053834 0.0148522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0.1292505  0.31647378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0.5388534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68"/>
          <p:cNvSpPr txBox="1"/>
          <p:nvPr/>
        </p:nvSpPr>
        <p:spPr>
          <a:xfrm>
            <a:off x="1674625" y="575650"/>
            <a:ext cx="36258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0.00029296 0.00057918 0.00009893 0.00219867 0.00041655 0.00039607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0.00032368 0.05969522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0.93599874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69"/>
          <p:cNvSpPr txBox="1"/>
          <p:nvPr/>
        </p:nvSpPr>
        <p:spPr>
          <a:xfrm>
            <a:off x="1674625" y="575650"/>
            <a:ext cx="24372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0.64128554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0.2194558  0.00655784 0.00001953 0.00002748 0.00007048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0.00149763 0.12516403 0.00592169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Cleared Middle Rows/Columns </a:t>
            </a:r>
            <a:r>
              <a:rPr lang="en"/>
              <a:t>Model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71"/>
          <p:cNvSpPr txBox="1"/>
          <p:nvPr/>
        </p:nvSpPr>
        <p:spPr>
          <a:xfrm>
            <a:off x="1674625" y="575650"/>
            <a:ext cx="30204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0.00000644 0.0000091  0.00001336 0.00012443 0.00050812 0.01206461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0.0614772 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0.87741256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0.04838423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700" y="0"/>
            <a:ext cx="38576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57725" y="0"/>
            <a:ext cx="3783750" cy="25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4725" y="2621036"/>
            <a:ext cx="3783750" cy="252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61225" y="2596388"/>
            <a:ext cx="385762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72"/>
          <p:cNvSpPr txBox="1"/>
          <p:nvPr/>
        </p:nvSpPr>
        <p:spPr>
          <a:xfrm>
            <a:off x="1674625" y="575650"/>
            <a:ext cx="26616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0.00124284 0.00231742 0.00207265 0.00503652 0.00171453 0.00107926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0.00273813 0.12170891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0.8620897</a:t>
            </a:r>
            <a:endParaRPr b="1"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72" y="0"/>
            <a:ext cx="11803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73"/>
          <p:cNvSpPr txBox="1"/>
          <p:nvPr/>
        </p:nvSpPr>
        <p:spPr>
          <a:xfrm>
            <a:off x="1674625" y="575650"/>
            <a:ext cx="30726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Predictions: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0.03601275 0.00690611 0.00218324 0.00618408 0.00257557 0.04153201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0.14310938 </a:t>
            </a:r>
            <a:r>
              <a:rPr b="1"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0.3993844 </a:t>
            </a:r>
            <a:r>
              <a:rPr lang="en" sz="22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0.36211246</a:t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Gaussian Model on 379 (Normal then Blurred)</a:t>
            </a:r>
            <a:endParaRPr/>
          </a:p>
        </p:txBody>
      </p:sp>
      <p:pic>
        <p:nvPicPr>
          <p:cNvPr id="497" name="Google Shape;497;p74"/>
          <p:cNvPicPr preferRelativeResize="0"/>
          <p:nvPr/>
        </p:nvPicPr>
        <p:blipFill rotWithShape="1">
          <a:blip r:embed="rId3">
            <a:alphaModFix/>
          </a:blip>
          <a:srcRect b="88865" l="0" r="0" t="0"/>
          <a:stretch/>
        </p:blipFill>
        <p:spPr>
          <a:xfrm>
            <a:off x="311700" y="1121400"/>
            <a:ext cx="6600202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74"/>
          <p:cNvPicPr preferRelativeResize="0"/>
          <p:nvPr/>
        </p:nvPicPr>
        <p:blipFill rotWithShape="1">
          <a:blip r:embed="rId3">
            <a:alphaModFix/>
          </a:blip>
          <a:srcRect b="43951" l="0" r="0" t="43402"/>
          <a:stretch/>
        </p:blipFill>
        <p:spPr>
          <a:xfrm>
            <a:off x="311700" y="1694100"/>
            <a:ext cx="6600202" cy="65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74"/>
          <p:cNvPicPr preferRelativeResize="0"/>
          <p:nvPr/>
        </p:nvPicPr>
        <p:blipFill rotWithShape="1">
          <a:blip r:embed="rId3">
            <a:alphaModFix/>
          </a:blip>
          <a:srcRect b="0" l="0" r="0" t="88865"/>
          <a:stretch/>
        </p:blipFill>
        <p:spPr>
          <a:xfrm>
            <a:off x="311700" y="2344526"/>
            <a:ext cx="6600202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74"/>
          <p:cNvPicPr preferRelativeResize="0"/>
          <p:nvPr/>
        </p:nvPicPr>
        <p:blipFill rotWithShape="1">
          <a:blip r:embed="rId4">
            <a:alphaModFix/>
          </a:blip>
          <a:srcRect b="85173" l="0" r="0" t="0"/>
          <a:stretch/>
        </p:blipFill>
        <p:spPr>
          <a:xfrm>
            <a:off x="311700" y="3020900"/>
            <a:ext cx="6600202" cy="715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74"/>
          <p:cNvPicPr preferRelativeResize="0"/>
          <p:nvPr/>
        </p:nvPicPr>
        <p:blipFill rotWithShape="1">
          <a:blip r:embed="rId4">
            <a:alphaModFix/>
          </a:blip>
          <a:srcRect b="41424" l="0" r="0" t="42732"/>
          <a:stretch/>
        </p:blipFill>
        <p:spPr>
          <a:xfrm>
            <a:off x="266850" y="3752975"/>
            <a:ext cx="6645048" cy="7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74"/>
          <p:cNvPicPr preferRelativeResize="0"/>
          <p:nvPr/>
        </p:nvPicPr>
        <p:blipFill rotWithShape="1">
          <a:blip r:embed="rId4">
            <a:alphaModFix/>
          </a:blip>
          <a:srcRect b="0" l="0" r="0" t="86093"/>
          <a:stretch/>
        </p:blipFill>
        <p:spPr>
          <a:xfrm>
            <a:off x="266850" y="4446300"/>
            <a:ext cx="6645048" cy="675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Gaussian Model on 380 (Normal then Blurred)</a:t>
            </a:r>
            <a:endParaRPr/>
          </a:p>
        </p:txBody>
      </p:sp>
      <p:sp>
        <p:nvSpPr>
          <p:cNvPr id="508" name="Google Shape;508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09" name="Google Shape;509;p75"/>
          <p:cNvPicPr preferRelativeResize="0"/>
          <p:nvPr/>
        </p:nvPicPr>
        <p:blipFill rotWithShape="1">
          <a:blip r:embed="rId3">
            <a:alphaModFix/>
          </a:blip>
          <a:srcRect b="85173" l="0" r="0" t="0"/>
          <a:stretch/>
        </p:blipFill>
        <p:spPr>
          <a:xfrm>
            <a:off x="311700" y="3020900"/>
            <a:ext cx="6600202" cy="715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75"/>
          <p:cNvPicPr preferRelativeResize="0"/>
          <p:nvPr/>
        </p:nvPicPr>
        <p:blipFill rotWithShape="1">
          <a:blip r:embed="rId3">
            <a:alphaModFix/>
          </a:blip>
          <a:srcRect b="41424" l="0" r="0" t="42732"/>
          <a:stretch/>
        </p:blipFill>
        <p:spPr>
          <a:xfrm>
            <a:off x="266850" y="3752975"/>
            <a:ext cx="6645048" cy="7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5"/>
          <p:cNvPicPr preferRelativeResize="0"/>
          <p:nvPr/>
        </p:nvPicPr>
        <p:blipFill rotWithShape="1">
          <a:blip r:embed="rId3">
            <a:alphaModFix/>
          </a:blip>
          <a:srcRect b="0" l="0" r="0" t="86093"/>
          <a:stretch/>
        </p:blipFill>
        <p:spPr>
          <a:xfrm>
            <a:off x="266850" y="4446300"/>
            <a:ext cx="6645048" cy="675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75"/>
          <p:cNvPicPr preferRelativeResize="0"/>
          <p:nvPr/>
        </p:nvPicPr>
        <p:blipFill rotWithShape="1">
          <a:blip r:embed="rId4">
            <a:alphaModFix/>
          </a:blip>
          <a:srcRect b="86093" l="0" r="0" t="0"/>
          <a:stretch/>
        </p:blipFill>
        <p:spPr>
          <a:xfrm>
            <a:off x="311700" y="937525"/>
            <a:ext cx="6540524" cy="66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75"/>
          <p:cNvPicPr preferRelativeResize="0"/>
          <p:nvPr/>
        </p:nvPicPr>
        <p:blipFill rotWithShape="1">
          <a:blip r:embed="rId4">
            <a:alphaModFix/>
          </a:blip>
          <a:srcRect b="42362" l="0" r="0" t="42676"/>
          <a:stretch/>
        </p:blipFill>
        <p:spPr>
          <a:xfrm>
            <a:off x="311700" y="1612975"/>
            <a:ext cx="6540534" cy="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75"/>
          <p:cNvPicPr preferRelativeResize="0"/>
          <p:nvPr/>
        </p:nvPicPr>
        <p:blipFill rotWithShape="1">
          <a:blip r:embed="rId4">
            <a:alphaModFix/>
          </a:blip>
          <a:srcRect b="0" l="0" r="0" t="86093"/>
          <a:stretch/>
        </p:blipFill>
        <p:spPr>
          <a:xfrm>
            <a:off x="311700" y="2328250"/>
            <a:ext cx="6540524" cy="66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75"/>
          <p:cNvPicPr preferRelativeResize="0"/>
          <p:nvPr/>
        </p:nvPicPr>
        <p:blipFill rotWithShape="1">
          <a:blip r:embed="rId5">
            <a:alphaModFix/>
          </a:blip>
          <a:srcRect b="86093" l="0" r="0" t="0"/>
          <a:stretch/>
        </p:blipFill>
        <p:spPr>
          <a:xfrm>
            <a:off x="289275" y="3049538"/>
            <a:ext cx="6645048" cy="67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75"/>
          <p:cNvPicPr preferRelativeResize="0"/>
          <p:nvPr/>
        </p:nvPicPr>
        <p:blipFill rotWithShape="1">
          <a:blip r:embed="rId5">
            <a:alphaModFix/>
          </a:blip>
          <a:srcRect b="0" l="0" r="0" t="86093"/>
          <a:stretch/>
        </p:blipFill>
        <p:spPr>
          <a:xfrm>
            <a:off x="289275" y="4446300"/>
            <a:ext cx="6645110" cy="67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75"/>
          <p:cNvPicPr preferRelativeResize="0"/>
          <p:nvPr/>
        </p:nvPicPr>
        <p:blipFill rotWithShape="1">
          <a:blip r:embed="rId5">
            <a:alphaModFix/>
          </a:blip>
          <a:srcRect b="42734" l="0" r="0" t="42304"/>
          <a:stretch/>
        </p:blipFill>
        <p:spPr>
          <a:xfrm>
            <a:off x="311700" y="3719000"/>
            <a:ext cx="6600202" cy="721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Gaussian Model on 381 (Normal then Blurred)</a:t>
            </a:r>
            <a:endParaRPr/>
          </a:p>
        </p:txBody>
      </p:sp>
      <p:sp>
        <p:nvSpPr>
          <p:cNvPr id="523" name="Google Shape;523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24" name="Google Shape;524;p76"/>
          <p:cNvPicPr preferRelativeResize="0"/>
          <p:nvPr/>
        </p:nvPicPr>
        <p:blipFill rotWithShape="1">
          <a:blip r:embed="rId3">
            <a:alphaModFix/>
          </a:blip>
          <a:srcRect b="86093" l="0" r="0" t="0"/>
          <a:stretch/>
        </p:blipFill>
        <p:spPr>
          <a:xfrm>
            <a:off x="311700" y="937525"/>
            <a:ext cx="6540524" cy="66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76"/>
          <p:cNvPicPr preferRelativeResize="0"/>
          <p:nvPr/>
        </p:nvPicPr>
        <p:blipFill rotWithShape="1">
          <a:blip r:embed="rId3">
            <a:alphaModFix/>
          </a:blip>
          <a:srcRect b="42362" l="0" r="0" t="42676"/>
          <a:stretch/>
        </p:blipFill>
        <p:spPr>
          <a:xfrm>
            <a:off x="311700" y="1612975"/>
            <a:ext cx="6540534" cy="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76"/>
          <p:cNvPicPr preferRelativeResize="0"/>
          <p:nvPr/>
        </p:nvPicPr>
        <p:blipFill rotWithShape="1">
          <a:blip r:embed="rId3">
            <a:alphaModFix/>
          </a:blip>
          <a:srcRect b="0" l="0" r="0" t="86093"/>
          <a:stretch/>
        </p:blipFill>
        <p:spPr>
          <a:xfrm>
            <a:off x="311700" y="2328250"/>
            <a:ext cx="6540524" cy="66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76"/>
          <p:cNvPicPr preferRelativeResize="0"/>
          <p:nvPr/>
        </p:nvPicPr>
        <p:blipFill rotWithShape="1">
          <a:blip r:embed="rId4">
            <a:alphaModFix/>
          </a:blip>
          <a:srcRect b="86093" l="0" r="0" t="0"/>
          <a:stretch/>
        </p:blipFill>
        <p:spPr>
          <a:xfrm>
            <a:off x="289250" y="3018325"/>
            <a:ext cx="6540524" cy="664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76"/>
          <p:cNvPicPr preferRelativeResize="0"/>
          <p:nvPr/>
        </p:nvPicPr>
        <p:blipFill rotWithShape="1">
          <a:blip r:embed="rId4">
            <a:alphaModFix/>
          </a:blip>
          <a:srcRect b="0" l="0" r="0" t="85966"/>
          <a:stretch/>
        </p:blipFill>
        <p:spPr>
          <a:xfrm>
            <a:off x="259275" y="4439025"/>
            <a:ext cx="6585037" cy="67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76"/>
          <p:cNvPicPr preferRelativeResize="0"/>
          <p:nvPr/>
        </p:nvPicPr>
        <p:blipFill rotWithShape="1">
          <a:blip r:embed="rId4">
            <a:alphaModFix/>
          </a:blip>
          <a:srcRect b="42028" l="0" r="0" t="42304"/>
          <a:stretch/>
        </p:blipFill>
        <p:spPr>
          <a:xfrm>
            <a:off x="259263" y="3683150"/>
            <a:ext cx="6600202" cy="755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76"/>
          <p:cNvPicPr preferRelativeResize="0"/>
          <p:nvPr/>
        </p:nvPicPr>
        <p:blipFill rotWithShape="1">
          <a:blip r:embed="rId5">
            <a:alphaModFix/>
          </a:blip>
          <a:srcRect b="86093" l="0" r="0" t="0"/>
          <a:stretch/>
        </p:blipFill>
        <p:spPr>
          <a:xfrm>
            <a:off x="311700" y="922925"/>
            <a:ext cx="6540477" cy="664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76"/>
          <p:cNvPicPr preferRelativeResize="0"/>
          <p:nvPr/>
        </p:nvPicPr>
        <p:blipFill rotWithShape="1">
          <a:blip r:embed="rId5">
            <a:alphaModFix/>
          </a:blip>
          <a:srcRect b="0" l="0" r="0" t="85304"/>
          <a:stretch/>
        </p:blipFill>
        <p:spPr>
          <a:xfrm>
            <a:off x="311700" y="2274250"/>
            <a:ext cx="6540524" cy="702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76"/>
          <p:cNvPicPr preferRelativeResize="0"/>
          <p:nvPr/>
        </p:nvPicPr>
        <p:blipFill rotWithShape="1">
          <a:blip r:embed="rId5">
            <a:alphaModFix/>
          </a:blip>
          <a:srcRect b="43001" l="0" r="0" t="42303"/>
          <a:stretch/>
        </p:blipFill>
        <p:spPr>
          <a:xfrm>
            <a:off x="311700" y="1563900"/>
            <a:ext cx="6540472" cy="7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7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 Diagonals</a:t>
            </a:r>
            <a:r>
              <a:rPr lang="en"/>
              <a:t> on 379 (Normal then Cleared)</a:t>
            </a:r>
            <a:endParaRPr/>
          </a:p>
        </p:txBody>
      </p:sp>
      <p:pic>
        <p:nvPicPr>
          <p:cNvPr id="538" name="Google Shape;538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8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 Diagonals on 380 (Normal then Cleared)</a:t>
            </a:r>
            <a:endParaRPr/>
          </a:p>
        </p:txBody>
      </p:sp>
      <p:pic>
        <p:nvPicPr>
          <p:cNvPr id="544" name="Google Shape;54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9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 Diagonals on 381 (Normal then Cleared)</a:t>
            </a:r>
            <a:endParaRPr/>
          </a:p>
        </p:txBody>
      </p:sp>
      <p:pic>
        <p:nvPicPr>
          <p:cNvPr id="550" name="Google Shape;550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80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Random Noise</a:t>
            </a:r>
            <a:r>
              <a:rPr lang="en"/>
              <a:t> on 379 (Normal then Noisy)</a:t>
            </a:r>
            <a:endParaRPr/>
          </a:p>
        </p:txBody>
      </p:sp>
      <p:pic>
        <p:nvPicPr>
          <p:cNvPr id="556" name="Google Shape;556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81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Random Noise on 380 (Normal then Noisy)</a:t>
            </a:r>
            <a:endParaRPr/>
          </a:p>
        </p:txBody>
      </p:sp>
      <p:pic>
        <p:nvPicPr>
          <p:cNvPr id="562" name="Google Shape;562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93725"/>
            <a:ext cx="4256700" cy="283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0750" y="1187338"/>
            <a:ext cx="4153250" cy="276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2"/>
          <p:cNvSpPr txBox="1"/>
          <p:nvPr>
            <p:ph type="title"/>
          </p:nvPr>
        </p:nvSpPr>
        <p:spPr>
          <a:xfrm>
            <a:off x="214525" y="1723450"/>
            <a:ext cx="29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Random Noise on 381 (Normal then Noisy)</a:t>
            </a:r>
            <a:endParaRPr/>
          </a:p>
        </p:txBody>
      </p:sp>
      <p:pic>
        <p:nvPicPr>
          <p:cNvPr id="568" name="Google Shape;568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3075" y="0"/>
            <a:ext cx="56909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75" name="Google Shape;575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3429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8600" y="0"/>
            <a:ext cx="3335400" cy="250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3335400" cy="25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7100" y="2587538"/>
            <a:ext cx="3386901" cy="254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85" name="Google Shape;58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92" name="Google Shape;592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99" name="Google Shape;59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06" name="Google Shape;606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3561"/>
            <a:ext cx="4555200" cy="3416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8800" y="863550"/>
            <a:ext cx="45552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4" name="Google Shape;614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1" name="Google Shape;621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136" y="0"/>
            <a:ext cx="534172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8" name="Google Shape;628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1136" y="0"/>
            <a:ext cx="534172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5" name="Google Shape;635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1136" y="0"/>
            <a:ext cx="534172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127" y="1489075"/>
            <a:ext cx="4114800" cy="2743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875" y="1489075"/>
            <a:ext cx="4114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2" name="Google Shape;642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3429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2550" y="0"/>
            <a:ext cx="3335400" cy="250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3335400" cy="25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7100" y="-12"/>
            <a:ext cx="3386901" cy="2540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9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97901" y="2603325"/>
            <a:ext cx="3386901" cy="2540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9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08600" y="2641950"/>
            <a:ext cx="3335400" cy="25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54" name="Google Shape;654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125" y="71725"/>
            <a:ext cx="5595826" cy="419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61" name="Google Shape;661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68" name="Google Shape;668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5" name="Google Shape;675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67" y="0"/>
            <a:ext cx="703666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2" name="Google Shape;682;p97"/>
          <p:cNvPicPr preferRelativeResize="0"/>
          <p:nvPr/>
        </p:nvPicPr>
        <p:blipFill rotWithShape="1">
          <a:blip r:embed="rId3">
            <a:alphaModFix/>
          </a:blip>
          <a:srcRect b="10177" l="0" r="0" t="11230"/>
          <a:stretch/>
        </p:blipFill>
        <p:spPr>
          <a:xfrm>
            <a:off x="1201489" y="0"/>
            <a:ext cx="654435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9" name="Google Shape;68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6" name="Google Shape;696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675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2285400"/>
            <a:ext cx="29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KB, 90% Centile, 40 by 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11940" l="8575" r="8250" t="11465"/>
          <a:stretch/>
        </p:blipFill>
        <p:spPr>
          <a:xfrm>
            <a:off x="3558400" y="0"/>
            <a:ext cx="55856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